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72" r:id="rId3"/>
    <p:sldId id="273" r:id="rId4"/>
    <p:sldId id="276" r:id="rId5"/>
    <p:sldId id="274" r:id="rId6"/>
    <p:sldId id="257" r:id="rId7"/>
    <p:sldId id="258" r:id="rId8"/>
    <p:sldId id="259" r:id="rId9"/>
    <p:sldId id="260" r:id="rId10"/>
    <p:sldId id="261" r:id="rId11"/>
    <p:sldId id="262" r:id="rId12"/>
    <p:sldId id="263" r:id="rId13"/>
    <p:sldId id="264" r:id="rId14"/>
    <p:sldId id="265" r:id="rId15"/>
    <p:sldId id="266" r:id="rId16"/>
    <p:sldId id="277" r:id="rId17"/>
    <p:sldId id="281" r:id="rId18"/>
    <p:sldId id="278" r:id="rId19"/>
    <p:sldId id="275" r:id="rId20"/>
    <p:sldId id="267" r:id="rId21"/>
    <p:sldId id="268" r:id="rId22"/>
    <p:sldId id="269" r:id="rId23"/>
    <p:sldId id="270"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18" d="100"/>
          <a:sy n="118" d="100"/>
        </p:scale>
        <p:origin x="-418"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BCAD085-E8A6-8845-BD4E-CB4CCA059FC4}" type="datetimeFigureOut">
              <a:rPr lang="en-US" smtClean="0"/>
              <a:t>1/14/2025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1FF6DA9-008F-8B48-92A6-B652298478B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CAD085-E8A6-8845-BD4E-CB4CCA059FC4}"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CAD085-E8A6-8845-BD4E-CB4CCA059FC4}"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CAD085-E8A6-8845-BD4E-CB4CCA059FC4}"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BCAD085-E8A6-8845-BD4E-CB4CCA059FC4}" type="datetimeFigureOut">
              <a:rPr lang="en-US" smtClean="0"/>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BCAD085-E8A6-8845-BD4E-CB4CCA059FC4}" type="datetimeFigureOut">
              <a:rPr lang="en-US" smtClean="0"/>
              <a:t>1/14/2025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BCAD085-E8A6-8845-BD4E-CB4CCA059FC4}" type="datetimeFigureOut">
              <a:rPr lang="en-US" smtClean="0"/>
              <a:t>1/14/2025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BCAD085-E8A6-8845-BD4E-CB4CCA059FC4}" type="datetimeFigureOut">
              <a:rPr lang="en-US" smtClean="0"/>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1FF6DA9-008F-8B48-92A6-B652298478BF}"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CAD085-E8A6-8845-BD4E-CB4CCA059FC4}" type="datetimeFigureOut">
              <a:rPr lang="en-US" smtClean="0"/>
              <a:t>1/14/2025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1FF6DA9-008F-8B48-92A6-B652298478BF}"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41573"/>
            <a:ext cx="7772400" cy="2912626"/>
          </a:xfrm>
        </p:spPr>
        <p:txBody>
          <a:bodyPr>
            <a:normAutofit fontScale="90000"/>
          </a:bodyPr>
          <a:lstStyle/>
          <a:p>
            <a:pPr algn="ctr"/>
            <a:r>
              <a:rPr lang="en-US" dirty="0" smtClean="0">
                <a:solidFill>
                  <a:schemeClr val="accent3">
                    <a:lumMod val="60000"/>
                    <a:lumOff val="40000"/>
                  </a:schemeClr>
                </a:solidFill>
              </a:rPr>
              <a:t>EU – BANGLADESH Talent </a:t>
            </a:r>
            <a:r>
              <a:rPr lang="en-US" dirty="0">
                <a:solidFill>
                  <a:schemeClr val="accent3">
                    <a:lumMod val="60000"/>
                    <a:lumOff val="40000"/>
                  </a:schemeClr>
                </a:solidFill>
              </a:rPr>
              <a:t>Partnership </a:t>
            </a:r>
            <a:r>
              <a:rPr lang="en-US" dirty="0" smtClean="0">
                <a:solidFill>
                  <a:schemeClr val="accent3">
                    <a:lumMod val="60000"/>
                    <a:lumOff val="40000"/>
                  </a:schemeClr>
                </a:solidFill>
              </a:rPr>
              <a:t>Program:</a:t>
            </a:r>
            <a:br>
              <a:rPr lang="en-US" dirty="0" smtClean="0">
                <a:solidFill>
                  <a:schemeClr val="accent3">
                    <a:lumMod val="60000"/>
                    <a:lumOff val="40000"/>
                  </a:schemeClr>
                </a:solidFill>
              </a:rPr>
            </a:br>
            <a:r>
              <a:rPr dirty="0" smtClean="0">
                <a:solidFill>
                  <a:schemeClr val="accent3">
                    <a:lumMod val="60000"/>
                    <a:lumOff val="40000"/>
                  </a:schemeClr>
                </a:solidFill>
              </a:rPr>
              <a:t>Launch</a:t>
            </a:r>
            <a:r>
              <a:rPr lang="en-US" dirty="0" smtClean="0">
                <a:solidFill>
                  <a:schemeClr val="accent3">
                    <a:lumMod val="60000"/>
                    <a:lumOff val="40000"/>
                  </a:schemeClr>
                </a:solidFill>
              </a:rPr>
              <a:t>ed</a:t>
            </a:r>
            <a:r>
              <a:rPr dirty="0" smtClean="0">
                <a:solidFill>
                  <a:schemeClr val="accent3">
                    <a:lumMod val="60000"/>
                    <a:lumOff val="40000"/>
                  </a:schemeClr>
                </a:solidFill>
              </a:rPr>
              <a:t> </a:t>
            </a:r>
            <a:r>
              <a:rPr dirty="0">
                <a:solidFill>
                  <a:schemeClr val="accent3">
                    <a:lumMod val="60000"/>
                    <a:lumOff val="40000"/>
                  </a:schemeClr>
                </a:solidFill>
              </a:rPr>
              <a:t>of a New </a:t>
            </a:r>
            <a:r>
              <a:rPr lang="en-US" dirty="0" smtClean="0">
                <a:solidFill>
                  <a:schemeClr val="accent3">
                    <a:lumMod val="60000"/>
                    <a:lumOff val="40000"/>
                  </a:schemeClr>
                </a:solidFill>
              </a:rPr>
              <a:t>path</a:t>
            </a:r>
            <a:r>
              <a:rPr dirty="0" smtClean="0">
                <a:solidFill>
                  <a:schemeClr val="accent3">
                    <a:lumMod val="60000"/>
                    <a:lumOff val="40000"/>
                  </a:schemeClr>
                </a:solidFill>
              </a:rPr>
              <a:t> </a:t>
            </a:r>
            <a:r>
              <a:rPr dirty="0">
                <a:solidFill>
                  <a:schemeClr val="accent3">
                    <a:lumMod val="60000"/>
                    <a:lumOff val="40000"/>
                  </a:schemeClr>
                </a:solidFill>
              </a:rPr>
              <a:t>to Boost </a:t>
            </a:r>
            <a:r>
              <a:rPr dirty="0" err="1">
                <a:solidFill>
                  <a:schemeClr val="accent3">
                    <a:lumMod val="60000"/>
                    <a:lumOff val="40000"/>
                  </a:schemeClr>
                </a:solidFill>
              </a:rPr>
              <a:t>Labour</a:t>
            </a:r>
            <a:r>
              <a:rPr dirty="0">
                <a:solidFill>
                  <a:schemeClr val="accent3">
                    <a:lumMod val="60000"/>
                    <a:lumOff val="40000"/>
                  </a:schemeClr>
                </a:solidFill>
              </a:rPr>
              <a:t> Mobility</a:t>
            </a:r>
          </a:p>
        </p:txBody>
      </p:sp>
      <p:sp>
        <p:nvSpPr>
          <p:cNvPr id="3" name="Subtitle 2"/>
          <p:cNvSpPr>
            <a:spLocks noGrp="1"/>
          </p:cNvSpPr>
          <p:nvPr>
            <p:ph type="subTitle" idx="1"/>
          </p:nvPr>
        </p:nvSpPr>
        <p:spPr>
          <a:xfrm>
            <a:off x="533400" y="4118656"/>
            <a:ext cx="7854696" cy="1752600"/>
          </a:xfrm>
        </p:spPr>
        <p:txBody>
          <a:bodyPr/>
          <a:lstStyle/>
          <a:p>
            <a:r>
              <a:rPr dirty="0"/>
              <a:t>Date: </a:t>
            </a:r>
            <a:r>
              <a:rPr lang="it-IT" dirty="0" smtClean="0"/>
              <a:t>January</a:t>
            </a:r>
            <a:r>
              <a:rPr dirty="0" smtClean="0"/>
              <a:t> </a:t>
            </a:r>
            <a:r>
              <a:rPr lang="it-IT" dirty="0" smtClean="0"/>
              <a:t>15</a:t>
            </a:r>
            <a:r>
              <a:rPr dirty="0" smtClean="0"/>
              <a:t>, 202</a:t>
            </a:r>
            <a:r>
              <a:rPr lang="it-IT" dirty="0" smtClean="0"/>
              <a:t>5</a:t>
            </a:r>
            <a:endParaRPr dirty="0"/>
          </a:p>
          <a:p>
            <a:r>
              <a:rPr dirty="0"/>
              <a:t>Presented by: </a:t>
            </a:r>
            <a:r>
              <a:rPr lang="en-US" dirty="0" smtClean="0"/>
              <a:t>ITALBANGLA  </a:t>
            </a:r>
            <a:r>
              <a:rPr lang="en-US" dirty="0" smtClean="0"/>
              <a:t>ASSOCIATION &amp; PROMISE AGENCIS LTD</a:t>
            </a:r>
            <a:endParaRP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5211092"/>
            <a:ext cx="1620936" cy="149316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sz="4400"/>
            </a:pPr>
            <a:r>
              <a:rPr dirty="0"/>
              <a:t>Stakeholder Engagement</a:t>
            </a:r>
          </a:p>
        </p:txBody>
      </p:sp>
      <p:sp>
        <p:nvSpPr>
          <p:cNvPr id="3" name="Content Placeholder 2"/>
          <p:cNvSpPr>
            <a:spLocks noGrp="1"/>
          </p:cNvSpPr>
          <p:nvPr>
            <p:ph idx="1"/>
          </p:nvPr>
        </p:nvSpPr>
        <p:spPr/>
        <p:txBody>
          <a:bodyPr/>
          <a:lstStyle/>
          <a:p>
            <a:pPr>
              <a:defRPr sz="3200"/>
            </a:pPr>
            <a:r>
              <a:rPr dirty="0"/>
              <a:t>Strengthen collaboration among Bangladeshi legal migration stakeholders:</a:t>
            </a:r>
          </a:p>
          <a:p>
            <a:pPr>
              <a:defRPr sz="3200"/>
            </a:pPr>
            <a:endParaRPr dirty="0"/>
          </a:p>
          <a:p>
            <a:pPr>
              <a:defRPr sz="3200"/>
            </a:pPr>
            <a:r>
              <a:rPr dirty="0" smtClean="0"/>
              <a:t> </a:t>
            </a:r>
            <a:r>
              <a:rPr dirty="0"/>
              <a:t>Government agencies</a:t>
            </a:r>
          </a:p>
          <a:p>
            <a:pPr>
              <a:defRPr sz="3200"/>
            </a:pPr>
            <a:r>
              <a:rPr dirty="0" smtClean="0"/>
              <a:t> </a:t>
            </a:r>
            <a:r>
              <a:rPr dirty="0"/>
              <a:t>Private sector</a:t>
            </a:r>
          </a:p>
          <a:p>
            <a:pPr>
              <a:defRPr sz="3200"/>
            </a:pPr>
            <a:r>
              <a:rPr lang="en-US" dirty="0"/>
              <a:t> </a:t>
            </a:r>
            <a:r>
              <a:rPr dirty="0" smtClean="0"/>
              <a:t>Civil </a:t>
            </a:r>
            <a:r>
              <a:rPr dirty="0"/>
              <a:t>society organizations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3492"/>
            <a:ext cx="8229600" cy="1143000"/>
          </a:xfrm>
        </p:spPr>
        <p:txBody>
          <a:bodyPr>
            <a:normAutofit/>
          </a:bodyPr>
          <a:lstStyle/>
          <a:p>
            <a:pPr>
              <a:defRPr sz="4400"/>
            </a:pPr>
            <a:r>
              <a:rPr sz="3600" dirty="0"/>
              <a:t>Transforming “Brain Drain” to “Brain Gain”</a:t>
            </a:r>
          </a:p>
        </p:txBody>
      </p:sp>
      <p:sp>
        <p:nvSpPr>
          <p:cNvPr id="3" name="Content Placeholder 2"/>
          <p:cNvSpPr>
            <a:spLocks noGrp="1"/>
          </p:cNvSpPr>
          <p:nvPr>
            <p:ph idx="1"/>
          </p:nvPr>
        </p:nvSpPr>
        <p:spPr>
          <a:xfrm>
            <a:off x="457200" y="2380540"/>
            <a:ext cx="8229600" cy="4389120"/>
          </a:xfrm>
        </p:spPr>
        <p:txBody>
          <a:bodyPr/>
          <a:lstStyle/>
          <a:p>
            <a:pPr>
              <a:defRPr sz="3200"/>
            </a:pPr>
            <a:r>
              <a:rPr dirty="0"/>
              <a:t>Focus on building a strategic framework for sustainable cooperation.</a:t>
            </a:r>
          </a:p>
          <a:p>
            <a:pPr>
              <a:defRPr sz="3200"/>
            </a:pPr>
            <a:endParaRPr dirty="0"/>
          </a:p>
          <a:p>
            <a:pPr>
              <a:defRPr sz="3200"/>
            </a:pPr>
            <a:r>
              <a:rPr dirty="0"/>
              <a:t>Identify common needs and joint actions between the EU and Bangladesh.</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sz="4400"/>
            </a:pPr>
            <a:r>
              <a:t>Background Context</a:t>
            </a:r>
          </a:p>
        </p:txBody>
      </p:sp>
      <p:sp>
        <p:nvSpPr>
          <p:cNvPr id="3" name="Content Placeholder 2"/>
          <p:cNvSpPr>
            <a:spLocks noGrp="1"/>
          </p:cNvSpPr>
          <p:nvPr>
            <p:ph idx="1"/>
          </p:nvPr>
        </p:nvSpPr>
        <p:spPr/>
        <p:txBody>
          <a:bodyPr/>
          <a:lstStyle/>
          <a:p>
            <a:pPr>
              <a:defRPr sz="3200"/>
            </a:pPr>
            <a:r>
              <a:rPr dirty="0"/>
              <a:t>June 2021: Launch of Talent Partnerships to address skill shortages in the EU.</a:t>
            </a:r>
          </a:p>
          <a:p>
            <a:pPr>
              <a:defRPr sz="3200"/>
            </a:pPr>
            <a:endParaRPr dirty="0"/>
          </a:p>
          <a:p>
            <a:pPr>
              <a:defRPr sz="3200"/>
            </a:pPr>
            <a:r>
              <a:rPr dirty="0"/>
              <a:t>Current Partnerships: In addition to Bangladesh, with Egypt, Morocco, Pakistan, and Tunisia.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sz="4400"/>
            </a:pPr>
            <a:r>
              <a:rPr dirty="0"/>
              <a:t>Comprehensive Policy Framework</a:t>
            </a:r>
          </a:p>
        </p:txBody>
      </p:sp>
      <p:sp>
        <p:nvSpPr>
          <p:cNvPr id="3" name="Content Placeholder 2"/>
          <p:cNvSpPr>
            <a:spLocks noGrp="1"/>
          </p:cNvSpPr>
          <p:nvPr>
            <p:ph idx="1"/>
          </p:nvPr>
        </p:nvSpPr>
        <p:spPr/>
        <p:txBody>
          <a:bodyPr/>
          <a:lstStyle/>
          <a:p>
            <a:pPr>
              <a:defRPr sz="3200"/>
            </a:pPr>
            <a:r>
              <a:rPr dirty="0"/>
              <a:t>Talent Partnerships aim to:</a:t>
            </a:r>
          </a:p>
          <a:p>
            <a:pPr>
              <a:buFont typeface="Wingdings" pitchFamily="2" charset="2"/>
              <a:buChar char="Ø"/>
              <a:defRPr sz="3200"/>
            </a:pPr>
            <a:r>
              <a:rPr lang="en-US" sz="2800" dirty="0" smtClean="0"/>
              <a:t> </a:t>
            </a:r>
            <a:r>
              <a:rPr sz="2800" dirty="0" smtClean="0"/>
              <a:t>Provide </a:t>
            </a:r>
            <a:r>
              <a:rPr sz="2800" dirty="0"/>
              <a:t>funding support for migration </a:t>
            </a:r>
            <a:r>
              <a:rPr lang="en-US" sz="2800" dirty="0" smtClean="0"/>
              <a:t>    </a:t>
            </a:r>
          </a:p>
          <a:p>
            <a:pPr marL="0" indent="0">
              <a:buNone/>
              <a:defRPr sz="3200"/>
            </a:pPr>
            <a:r>
              <a:rPr lang="en-US" sz="2800" dirty="0"/>
              <a:t> </a:t>
            </a:r>
            <a:r>
              <a:rPr lang="en-US" sz="2800" dirty="0" smtClean="0"/>
              <a:t>    </a:t>
            </a:r>
            <a:r>
              <a:rPr sz="2800" dirty="0" smtClean="0"/>
              <a:t>management</a:t>
            </a:r>
            <a:r>
              <a:rPr sz="2800" dirty="0"/>
              <a:t>.</a:t>
            </a:r>
          </a:p>
          <a:p>
            <a:pPr>
              <a:buFont typeface="Wingdings" pitchFamily="2" charset="2"/>
              <a:buChar char="Ø"/>
              <a:defRPr sz="3200"/>
            </a:pPr>
            <a:r>
              <a:rPr sz="2800" dirty="0" smtClean="0"/>
              <a:t> </a:t>
            </a:r>
            <a:r>
              <a:rPr sz="2800" dirty="0"/>
              <a:t>Enhance legal pathways for skilled individuals.</a:t>
            </a:r>
          </a:p>
          <a:p>
            <a:pPr>
              <a:buFont typeface="Wingdings" pitchFamily="2" charset="2"/>
              <a:buChar char="Ø"/>
              <a:defRPr sz="3200"/>
            </a:pPr>
            <a:r>
              <a:rPr sz="2800" dirty="0" smtClean="0"/>
              <a:t> </a:t>
            </a:r>
            <a:r>
              <a:rPr sz="2800" dirty="0"/>
              <a:t>Contribute to the Global Alliance to Counter </a:t>
            </a:r>
            <a:r>
              <a:rPr lang="en-US" sz="2800" dirty="0" smtClean="0"/>
              <a:t> </a:t>
            </a:r>
          </a:p>
          <a:p>
            <a:pPr marL="0" indent="0">
              <a:buNone/>
              <a:defRPr sz="3200"/>
            </a:pPr>
            <a:r>
              <a:rPr lang="en-US" sz="2800" dirty="0"/>
              <a:t> </a:t>
            </a:r>
            <a:r>
              <a:rPr lang="en-US" sz="2800" dirty="0" smtClean="0"/>
              <a:t>   </a:t>
            </a:r>
            <a:r>
              <a:rPr sz="2800" dirty="0" smtClean="0"/>
              <a:t>Migrant </a:t>
            </a:r>
            <a:r>
              <a:rPr sz="2800" dirty="0"/>
              <a:t>Smuggling.</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sz="4400"/>
            </a:pPr>
            <a:r>
              <a:t>Implementation Timeline</a:t>
            </a:r>
          </a:p>
        </p:txBody>
      </p:sp>
      <p:sp>
        <p:nvSpPr>
          <p:cNvPr id="3" name="Content Placeholder 2"/>
          <p:cNvSpPr>
            <a:spLocks noGrp="1"/>
          </p:cNvSpPr>
          <p:nvPr>
            <p:ph idx="1"/>
          </p:nvPr>
        </p:nvSpPr>
        <p:spPr>
          <a:xfrm>
            <a:off x="457200" y="2113505"/>
            <a:ext cx="8229600" cy="3728945"/>
          </a:xfrm>
        </p:spPr>
        <p:txBody>
          <a:bodyPr>
            <a:normAutofit/>
          </a:bodyPr>
          <a:lstStyle/>
          <a:p>
            <a:pPr>
              <a:defRPr sz="3200"/>
            </a:pPr>
            <a:r>
              <a:rPr sz="2800" b="1" dirty="0" err="1"/>
              <a:t>Programme</a:t>
            </a:r>
            <a:r>
              <a:rPr sz="2800" b="1" dirty="0"/>
              <a:t> Duration: </a:t>
            </a:r>
            <a:r>
              <a:rPr sz="2800" dirty="0"/>
              <a:t>July 2024 - June 2027.</a:t>
            </a:r>
          </a:p>
          <a:p>
            <a:pPr>
              <a:defRPr sz="3200"/>
            </a:pPr>
            <a:r>
              <a:rPr sz="2800" b="1" dirty="0"/>
              <a:t>Mobility Schemes: </a:t>
            </a:r>
            <a:r>
              <a:rPr sz="2800" dirty="0"/>
              <a:t>Between Bangladesh and participating EU Member States.</a:t>
            </a:r>
          </a:p>
          <a:p>
            <a:pPr>
              <a:defRPr sz="3200"/>
            </a:pPr>
            <a:r>
              <a:rPr sz="2800" b="1" dirty="0"/>
              <a:t>Monitoring: </a:t>
            </a:r>
            <a:r>
              <a:rPr sz="2800" dirty="0"/>
              <a:t>Scheduled review at the third Talent Partnership Roundtable in early 2025.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sz="4400"/>
            </a:pPr>
            <a:r>
              <a:t>Supporting Pilot Projects</a:t>
            </a:r>
          </a:p>
        </p:txBody>
      </p:sp>
      <p:sp>
        <p:nvSpPr>
          <p:cNvPr id="3" name="Content Placeholder 2"/>
          <p:cNvSpPr>
            <a:spLocks noGrp="1"/>
          </p:cNvSpPr>
          <p:nvPr>
            <p:ph idx="1"/>
          </p:nvPr>
        </p:nvSpPr>
        <p:spPr/>
        <p:txBody>
          <a:bodyPr/>
          <a:lstStyle/>
          <a:p>
            <a:pPr>
              <a:defRPr sz="3200"/>
            </a:pPr>
            <a:r>
              <a:t>Learning from Pilot Projects: Builds on ILO's Skills 21 project.</a:t>
            </a:r>
          </a:p>
          <a:p>
            <a:pPr>
              <a:defRPr sz="3200"/>
            </a:pPr>
            <a:endParaRPr/>
          </a:p>
          <a:p>
            <a:pPr>
              <a:defRPr sz="3200"/>
            </a:pPr>
            <a:r>
              <a:t>Aim: Training and facilitating safe mobility for 3,000 skilled migrant workers.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t>Achievement of </a:t>
            </a:r>
            <a:r>
              <a:rPr lang="en-US" sz="4400" dirty="0" err="1" smtClean="0"/>
              <a:t>Italbangla</a:t>
            </a:r>
            <a:r>
              <a:rPr lang="en-US" sz="4400" dirty="0"/>
              <a:t> </a:t>
            </a:r>
            <a:r>
              <a:rPr lang="en-US" sz="4400" dirty="0" err="1" smtClean="0"/>
              <a:t>Assocaition</a:t>
            </a:r>
            <a:r>
              <a:rPr lang="en-US" sz="4400" dirty="0" smtClean="0"/>
              <a:t> </a:t>
            </a:r>
            <a:endParaRPr lang="en-US" sz="4400" dirty="0"/>
          </a:p>
        </p:txBody>
      </p:sp>
      <p:sp>
        <p:nvSpPr>
          <p:cNvPr id="3" name="Content Placeholder 2"/>
          <p:cNvSpPr>
            <a:spLocks noGrp="1"/>
          </p:cNvSpPr>
          <p:nvPr>
            <p:ph idx="1"/>
          </p:nvPr>
        </p:nvSpPr>
        <p:spPr/>
        <p:txBody>
          <a:bodyPr>
            <a:normAutofit fontScale="85000" lnSpcReduction="20000"/>
          </a:bodyPr>
          <a:lstStyle/>
          <a:p>
            <a:r>
              <a:rPr lang="en-US" dirty="0" smtClean="0"/>
              <a:t>As Leading </a:t>
            </a:r>
            <a:r>
              <a:rPr lang="en-US" b="1" dirty="0" smtClean="0"/>
              <a:t>Italian-Bangladeshi</a:t>
            </a:r>
            <a:r>
              <a:rPr lang="en-US" dirty="0" smtClean="0"/>
              <a:t> partnership Experience of Italian </a:t>
            </a:r>
            <a:r>
              <a:rPr lang="en-US" b="1" dirty="0" smtClean="0"/>
              <a:t>Pre Departure Language  Professional, Custom Security and Training  Program</a:t>
            </a:r>
            <a:r>
              <a:rPr lang="en-US" dirty="0" smtClean="0"/>
              <a:t>.</a:t>
            </a:r>
          </a:p>
          <a:p>
            <a:r>
              <a:rPr lang="en-US" dirty="0" smtClean="0"/>
              <a:t>Focusing on Increasing Demand of Labor necessity of Legal safe Migration Process.</a:t>
            </a:r>
          </a:p>
          <a:p>
            <a:r>
              <a:rPr lang="en-US" dirty="0" smtClean="0">
                <a:solidFill>
                  <a:srgbClr val="FF0000"/>
                </a:solidFill>
              </a:rPr>
              <a:t>Development of Language Training Facility and Certification for Italian Language.</a:t>
            </a:r>
          </a:p>
          <a:p>
            <a:r>
              <a:rPr lang="en-US" dirty="0" smtClean="0"/>
              <a:t>Creation of Joint venture among the Bangladesh Government, Private Operator and Professional Training Facility</a:t>
            </a:r>
          </a:p>
          <a:p>
            <a:r>
              <a:rPr lang="en-US" dirty="0" smtClean="0">
                <a:solidFill>
                  <a:srgbClr val="FF0000"/>
                </a:solidFill>
              </a:rPr>
              <a:t>Successfully operating two</a:t>
            </a:r>
            <a:r>
              <a:rPr lang="en-US" dirty="0" smtClean="0"/>
              <a:t> </a:t>
            </a:r>
            <a:r>
              <a:rPr lang="en-US" b="1" dirty="0"/>
              <a:t>I</a:t>
            </a:r>
            <a:r>
              <a:rPr lang="en-US" b="1" dirty="0" smtClean="0"/>
              <a:t>talian MLPS APPROVED </a:t>
            </a:r>
            <a:r>
              <a:rPr lang="en-US" dirty="0" smtClean="0"/>
              <a:t>overseas  training program :</a:t>
            </a:r>
          </a:p>
          <a:p>
            <a:pPr>
              <a:buFont typeface="Wingdings" pitchFamily="2" charset="2"/>
              <a:buChar char="v"/>
            </a:pPr>
            <a:r>
              <a:rPr lang="en-US" b="1" dirty="0"/>
              <a:t>Bangla dream</a:t>
            </a:r>
            <a:r>
              <a:rPr lang="en-US" dirty="0" smtClean="0"/>
              <a:t>.</a:t>
            </a:r>
          </a:p>
          <a:p>
            <a:pPr>
              <a:buFont typeface="Wingdings" pitchFamily="2" charset="2"/>
              <a:buChar char="v"/>
            </a:pPr>
            <a:r>
              <a:rPr lang="en-US" b="1" dirty="0" smtClean="0"/>
              <a:t>Bangla lux</a:t>
            </a:r>
            <a:r>
              <a:rPr lang="en-US" dirty="0" smtClean="0"/>
              <a:t>.</a:t>
            </a:r>
            <a:endParaRPr lang="en-US" dirty="0"/>
          </a:p>
        </p:txBody>
      </p:sp>
    </p:spTree>
    <p:extLst>
      <p:ext uri="{BB962C8B-B14F-4D97-AF65-F5344CB8AC3E}">
        <p14:creationId xmlns:p14="http://schemas.microsoft.com/office/powerpoint/2010/main" val="31393191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6442" y="1302818"/>
            <a:ext cx="8067760" cy="5255776"/>
          </a:xfrm>
        </p:spPr>
      </p:pic>
    </p:spTree>
    <p:extLst>
      <p:ext uri="{BB962C8B-B14F-4D97-AF65-F5344CB8AC3E}">
        <p14:creationId xmlns:p14="http://schemas.microsoft.com/office/powerpoint/2010/main" val="1835652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of </a:t>
            </a:r>
            <a:r>
              <a:rPr lang="en-US" b="1" dirty="0" smtClean="0"/>
              <a:t>Bangla Dream</a:t>
            </a:r>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8216" y="2039192"/>
            <a:ext cx="5332651" cy="3985837"/>
          </a:xfrm>
          <a:prstGeom prst="rect">
            <a:avLst/>
          </a:prstGeom>
        </p:spPr>
      </p:pic>
    </p:spTree>
    <p:extLst>
      <p:ext uri="{BB962C8B-B14F-4D97-AF65-F5344CB8AC3E}">
        <p14:creationId xmlns:p14="http://schemas.microsoft.com/office/powerpoint/2010/main" val="15125279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718" y="1847086"/>
            <a:ext cx="6789217" cy="4497069"/>
          </a:xfrm>
          <a:prstGeom prst="rect">
            <a:avLst/>
          </a:prstGeom>
        </p:spPr>
      </p:pic>
      <p:sp>
        <p:nvSpPr>
          <p:cNvPr id="7" name="Title 1"/>
          <p:cNvSpPr>
            <a:spLocks noGrp="1"/>
          </p:cNvSpPr>
          <p:nvPr>
            <p:ph type="title"/>
          </p:nvPr>
        </p:nvSpPr>
        <p:spPr>
          <a:xfrm>
            <a:off x="590718" y="704088"/>
            <a:ext cx="8229600" cy="1143000"/>
          </a:xfrm>
        </p:spPr>
        <p:txBody>
          <a:bodyPr/>
          <a:lstStyle/>
          <a:p>
            <a:r>
              <a:rPr lang="en-US" dirty="0" smtClean="0"/>
              <a:t>Introduction of </a:t>
            </a:r>
            <a:r>
              <a:rPr lang="en-US" b="1" dirty="0" smtClean="0"/>
              <a:t>Bangla Lux</a:t>
            </a:r>
            <a:endParaRPr lang="en-US" b="1" dirty="0"/>
          </a:p>
        </p:txBody>
      </p:sp>
    </p:spTree>
    <p:extLst>
      <p:ext uri="{BB962C8B-B14F-4D97-AF65-F5344CB8AC3E}">
        <p14:creationId xmlns:p14="http://schemas.microsoft.com/office/powerpoint/2010/main" val="1466499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7836"/>
            <a:ext cx="8229600" cy="1143000"/>
          </a:xfrm>
        </p:spPr>
        <p:txBody>
          <a:bodyPr>
            <a:normAutofit fontScale="90000"/>
          </a:bodyPr>
          <a:lstStyle/>
          <a:p>
            <a:pPr>
              <a:defRPr sz="4400"/>
            </a:pPr>
            <a:r>
              <a:rPr dirty="0"/>
              <a:t>Europe’s </a:t>
            </a:r>
            <a:r>
              <a:rPr dirty="0" err="1"/>
              <a:t>Labour</a:t>
            </a:r>
            <a:r>
              <a:rPr dirty="0"/>
              <a:t> Market Recovery and Ongoing Concerns</a:t>
            </a:r>
          </a:p>
        </p:txBody>
      </p:sp>
      <p:sp>
        <p:nvSpPr>
          <p:cNvPr id="3" name="Content Placeholder 2"/>
          <p:cNvSpPr>
            <a:spLocks noGrp="1"/>
          </p:cNvSpPr>
          <p:nvPr>
            <p:ph idx="1"/>
          </p:nvPr>
        </p:nvSpPr>
        <p:spPr>
          <a:xfrm>
            <a:off x="457200" y="2226792"/>
            <a:ext cx="8229600" cy="4389120"/>
          </a:xfrm>
        </p:spPr>
        <p:txBody>
          <a:bodyPr>
            <a:normAutofit fontScale="70000" lnSpcReduction="20000"/>
          </a:bodyPr>
          <a:lstStyle/>
          <a:p>
            <a:pPr>
              <a:defRPr sz="3200"/>
            </a:pPr>
            <a:r>
              <a:rPr dirty="0"/>
              <a:t>Europe’s </a:t>
            </a:r>
            <a:r>
              <a:rPr dirty="0" err="1"/>
              <a:t>labour</a:t>
            </a:r>
            <a:r>
              <a:rPr dirty="0"/>
              <a:t> market is recovering from COVID’s effects, but there are still challenges.</a:t>
            </a:r>
          </a:p>
          <a:p>
            <a:pPr>
              <a:defRPr sz="3200"/>
            </a:pPr>
            <a:r>
              <a:rPr dirty="0" smtClean="0"/>
              <a:t>The </a:t>
            </a:r>
            <a:r>
              <a:rPr dirty="0"/>
              <a:t>latest statistics show a decrease in job vacancy rate and </a:t>
            </a:r>
            <a:r>
              <a:rPr lang="en-US" dirty="0" smtClean="0"/>
              <a:t> </a:t>
            </a:r>
          </a:p>
          <a:p>
            <a:pPr marL="0" indent="0">
              <a:buNone/>
              <a:defRPr sz="3200"/>
            </a:pPr>
            <a:r>
              <a:rPr lang="en-US" dirty="0"/>
              <a:t> </a:t>
            </a:r>
            <a:r>
              <a:rPr lang="en-US" dirty="0" smtClean="0"/>
              <a:t>    </a:t>
            </a:r>
            <a:r>
              <a:rPr dirty="0" smtClean="0"/>
              <a:t>increase </a:t>
            </a:r>
            <a:r>
              <a:rPr dirty="0"/>
              <a:t>in employment:</a:t>
            </a:r>
          </a:p>
          <a:p>
            <a:pPr>
              <a:buFont typeface="Wingdings" pitchFamily="2" charset="2"/>
              <a:buChar char="Ø"/>
              <a:defRPr sz="3200"/>
            </a:pPr>
            <a:r>
              <a:rPr dirty="0" smtClean="0"/>
              <a:t> </a:t>
            </a:r>
            <a:r>
              <a:rPr b="1" dirty="0"/>
              <a:t>Job </a:t>
            </a:r>
            <a:r>
              <a:rPr lang="en-US" b="1" dirty="0" smtClean="0"/>
              <a:t>V</a:t>
            </a:r>
            <a:r>
              <a:rPr b="1" dirty="0" smtClean="0"/>
              <a:t>acancy </a:t>
            </a:r>
            <a:r>
              <a:rPr lang="en-US" b="1" dirty="0"/>
              <a:t>R</a:t>
            </a:r>
            <a:r>
              <a:rPr b="1" dirty="0" smtClean="0"/>
              <a:t>ate</a:t>
            </a:r>
            <a:r>
              <a:rPr b="1" dirty="0"/>
              <a:t>:</a:t>
            </a:r>
            <a:r>
              <a:rPr dirty="0"/>
              <a:t> Decreased from 2.8% (Q1) to 2.7% (Q2).</a:t>
            </a:r>
          </a:p>
          <a:p>
            <a:pPr>
              <a:buFont typeface="Wingdings" pitchFamily="2" charset="2"/>
              <a:buChar char="Ø"/>
              <a:defRPr sz="3200"/>
            </a:pPr>
            <a:r>
              <a:rPr dirty="0" smtClean="0"/>
              <a:t> </a:t>
            </a:r>
            <a:r>
              <a:rPr b="1" dirty="0"/>
              <a:t>Employment rate </a:t>
            </a:r>
            <a:r>
              <a:rPr dirty="0"/>
              <a:t>(ages 20-64): Increased to 75.4%, up by </a:t>
            </a:r>
            <a:r>
              <a:rPr dirty="0" smtClean="0"/>
              <a:t>0.1</a:t>
            </a:r>
            <a:endParaRPr lang="en-US" dirty="0" smtClean="0"/>
          </a:p>
          <a:p>
            <a:pPr marL="0" indent="0">
              <a:buNone/>
              <a:defRPr sz="3200"/>
            </a:pPr>
            <a:r>
              <a:rPr dirty="0" smtClean="0"/>
              <a:t> </a:t>
            </a:r>
            <a:r>
              <a:rPr lang="en-US" dirty="0" smtClean="0"/>
              <a:t>    </a:t>
            </a:r>
            <a:r>
              <a:rPr dirty="0" smtClean="0"/>
              <a:t>percentage </a:t>
            </a:r>
            <a:r>
              <a:rPr dirty="0"/>
              <a:t>points.</a:t>
            </a:r>
          </a:p>
          <a:p>
            <a:pPr>
              <a:buFont typeface="Wingdings" pitchFamily="2" charset="2"/>
              <a:buChar char="Ø"/>
              <a:defRPr sz="3200"/>
            </a:pPr>
            <a:r>
              <a:rPr b="1" dirty="0" smtClean="0"/>
              <a:t>Ongoing </a:t>
            </a:r>
            <a:r>
              <a:rPr b="1" dirty="0"/>
              <a:t>concerns</a:t>
            </a:r>
            <a:r>
              <a:rPr dirty="0"/>
              <a:t>:</a:t>
            </a:r>
          </a:p>
          <a:p>
            <a:pPr marL="0" indent="0">
              <a:buNone/>
              <a:defRPr sz="3200"/>
            </a:pPr>
            <a:r>
              <a:rPr lang="en-US" dirty="0" smtClean="0"/>
              <a:t>  </a:t>
            </a:r>
            <a:r>
              <a:rPr dirty="0" smtClean="0"/>
              <a:t> </a:t>
            </a:r>
            <a:r>
              <a:rPr lang="en-US" dirty="0" smtClean="0"/>
              <a:t> </a:t>
            </a:r>
            <a:r>
              <a:rPr dirty="0" smtClean="0"/>
              <a:t>Despite </a:t>
            </a:r>
            <a:r>
              <a:rPr dirty="0"/>
              <a:t>recovery, Europe still faces a wider </a:t>
            </a:r>
            <a:r>
              <a:rPr dirty="0" smtClean="0"/>
              <a:t>labor </a:t>
            </a:r>
            <a:r>
              <a:rPr dirty="0"/>
              <a:t>shortage, </a:t>
            </a:r>
            <a:r>
              <a:rPr lang="en-US" dirty="0" smtClean="0"/>
              <a:t>  </a:t>
            </a:r>
          </a:p>
          <a:p>
            <a:pPr marL="0" indent="0">
              <a:buNone/>
              <a:defRPr sz="3200"/>
            </a:pPr>
            <a:r>
              <a:rPr lang="en-US" dirty="0"/>
              <a:t> </a:t>
            </a:r>
            <a:r>
              <a:rPr lang="en-US" dirty="0" smtClean="0"/>
              <a:t>   </a:t>
            </a:r>
            <a:r>
              <a:rPr dirty="0" smtClean="0"/>
              <a:t>making </a:t>
            </a:r>
            <a:r>
              <a:rPr dirty="0"/>
              <a:t>it hard to meet market demands.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sz="4400"/>
            </a:pPr>
            <a:r>
              <a:t>How Talent Partnerships Work</a:t>
            </a:r>
          </a:p>
        </p:txBody>
      </p:sp>
      <p:sp>
        <p:nvSpPr>
          <p:cNvPr id="3" name="Content Placeholder 2"/>
          <p:cNvSpPr>
            <a:spLocks noGrp="1"/>
          </p:cNvSpPr>
          <p:nvPr>
            <p:ph idx="1"/>
          </p:nvPr>
        </p:nvSpPr>
        <p:spPr/>
        <p:txBody>
          <a:bodyPr>
            <a:normAutofit fontScale="92500" lnSpcReduction="20000"/>
          </a:bodyPr>
          <a:lstStyle/>
          <a:p>
            <a:pPr>
              <a:defRPr sz="3200"/>
            </a:pPr>
            <a:r>
              <a:rPr dirty="0"/>
              <a:t>Mobility Support for:</a:t>
            </a:r>
          </a:p>
          <a:p>
            <a:pPr>
              <a:buFont typeface="Wingdings" pitchFamily="2" charset="2"/>
              <a:buChar char="Ø"/>
              <a:defRPr sz="3200"/>
            </a:pPr>
            <a:r>
              <a:rPr dirty="0" smtClean="0"/>
              <a:t> </a:t>
            </a:r>
            <a:r>
              <a:rPr sz="3000" dirty="0" smtClean="0"/>
              <a:t>Study</a:t>
            </a:r>
            <a:r>
              <a:rPr lang="en-US" sz="3000" dirty="0" smtClean="0"/>
              <a:t>.</a:t>
            </a:r>
            <a:endParaRPr sz="3000" dirty="0"/>
          </a:p>
          <a:p>
            <a:pPr>
              <a:buFont typeface="Wingdings" pitchFamily="2" charset="2"/>
              <a:buChar char="Ø"/>
              <a:defRPr sz="3200"/>
            </a:pPr>
            <a:r>
              <a:rPr lang="en-US" sz="3000" dirty="0"/>
              <a:t> </a:t>
            </a:r>
            <a:r>
              <a:rPr sz="3000" dirty="0" smtClean="0"/>
              <a:t>Work</a:t>
            </a:r>
            <a:r>
              <a:rPr lang="en-US" sz="3000" dirty="0" smtClean="0"/>
              <a:t>.</a:t>
            </a:r>
            <a:endParaRPr sz="3000" dirty="0"/>
          </a:p>
          <a:p>
            <a:pPr>
              <a:buFont typeface="Wingdings" pitchFamily="2" charset="2"/>
              <a:buChar char="Ø"/>
              <a:defRPr sz="3200"/>
            </a:pPr>
            <a:r>
              <a:rPr sz="3000" dirty="0" smtClean="0"/>
              <a:t> </a:t>
            </a:r>
            <a:r>
              <a:rPr sz="3000" dirty="0"/>
              <a:t>Training in the EU.</a:t>
            </a:r>
          </a:p>
          <a:p>
            <a:pPr marL="0" indent="0">
              <a:buNone/>
              <a:defRPr sz="3200"/>
            </a:pPr>
            <a:endParaRPr dirty="0"/>
          </a:p>
          <a:p>
            <a:pPr>
              <a:defRPr sz="3200"/>
            </a:pPr>
            <a:r>
              <a:rPr dirty="0"/>
              <a:t>Capacity Building Assistance:</a:t>
            </a:r>
          </a:p>
          <a:p>
            <a:pPr>
              <a:buFont typeface="Wingdings" pitchFamily="2" charset="2"/>
              <a:buChar char="Ø"/>
              <a:defRPr sz="3200"/>
            </a:pPr>
            <a:r>
              <a:rPr dirty="0" smtClean="0"/>
              <a:t> </a:t>
            </a:r>
            <a:r>
              <a:rPr dirty="0"/>
              <a:t>Skills </a:t>
            </a:r>
            <a:r>
              <a:rPr dirty="0" smtClean="0"/>
              <a:t>intelligence</a:t>
            </a:r>
            <a:r>
              <a:rPr lang="en-US" dirty="0" smtClean="0"/>
              <a:t>.</a:t>
            </a:r>
            <a:endParaRPr dirty="0"/>
          </a:p>
          <a:p>
            <a:pPr>
              <a:buFont typeface="Wingdings" pitchFamily="2" charset="2"/>
              <a:buChar char="Ø"/>
              <a:defRPr sz="3200"/>
            </a:pPr>
            <a:r>
              <a:rPr dirty="0" smtClean="0"/>
              <a:t> Vocational </a:t>
            </a:r>
            <a:r>
              <a:rPr dirty="0"/>
              <a:t>education and </a:t>
            </a:r>
            <a:r>
              <a:rPr dirty="0" smtClean="0"/>
              <a:t>training</a:t>
            </a:r>
            <a:r>
              <a:rPr lang="en-US" dirty="0" smtClean="0"/>
              <a:t>.</a:t>
            </a:r>
            <a:endParaRPr dirty="0"/>
          </a:p>
          <a:p>
            <a:pPr>
              <a:buFont typeface="Wingdings" pitchFamily="2" charset="2"/>
              <a:buChar char="Ø"/>
              <a:defRPr sz="3200"/>
            </a:pPr>
            <a:r>
              <a:rPr dirty="0" smtClean="0"/>
              <a:t> </a:t>
            </a:r>
            <a:r>
              <a:rPr dirty="0"/>
              <a:t>Integration of returning </a:t>
            </a:r>
            <a:r>
              <a:rPr dirty="0" smtClean="0"/>
              <a:t>migrants</a:t>
            </a:r>
            <a:r>
              <a:rPr lang="en-US" dirty="0" smtClean="0"/>
              <a:t>.</a:t>
            </a:r>
            <a:endParaRP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sz="4400"/>
            </a:pPr>
            <a:r>
              <a:t>Strategic Engagement</a:t>
            </a:r>
          </a:p>
        </p:txBody>
      </p:sp>
      <p:sp>
        <p:nvSpPr>
          <p:cNvPr id="3" name="Content Placeholder 2"/>
          <p:cNvSpPr>
            <a:spLocks noGrp="1"/>
          </p:cNvSpPr>
          <p:nvPr>
            <p:ph idx="1"/>
          </p:nvPr>
        </p:nvSpPr>
        <p:spPr>
          <a:xfrm>
            <a:off x="343911" y="2462272"/>
            <a:ext cx="8229600" cy="4389120"/>
          </a:xfrm>
        </p:spPr>
        <p:txBody>
          <a:bodyPr/>
          <a:lstStyle/>
          <a:p>
            <a:pPr>
              <a:defRPr sz="3200"/>
            </a:pPr>
            <a:r>
              <a:rPr dirty="0"/>
              <a:t>Establish balanced and comprehensive partnerships with non-EU states.</a:t>
            </a:r>
          </a:p>
          <a:p>
            <a:pPr>
              <a:defRPr sz="3200"/>
            </a:pPr>
            <a:endParaRPr dirty="0"/>
          </a:p>
          <a:p>
            <a:pPr>
              <a:defRPr sz="3200"/>
            </a:pPr>
            <a:r>
              <a:rPr dirty="0"/>
              <a:t>Engage strategically on migration management and mutual benefits.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sz="4400"/>
            </a:pPr>
            <a:r>
              <a:rPr dirty="0"/>
              <a:t>Conclusion</a:t>
            </a:r>
          </a:p>
        </p:txBody>
      </p:sp>
      <p:sp>
        <p:nvSpPr>
          <p:cNvPr id="3" name="Content Placeholder 2"/>
          <p:cNvSpPr>
            <a:spLocks noGrp="1"/>
          </p:cNvSpPr>
          <p:nvPr>
            <p:ph idx="1"/>
          </p:nvPr>
        </p:nvSpPr>
        <p:spPr/>
        <p:txBody>
          <a:bodyPr>
            <a:normAutofit lnSpcReduction="10000"/>
          </a:bodyPr>
          <a:lstStyle/>
          <a:p>
            <a:pPr>
              <a:defRPr sz="3200"/>
            </a:pPr>
            <a:r>
              <a:rPr dirty="0"/>
              <a:t>The Talent Partnership with Bangladesh represents a significant step towards enhancing legal migration pathways</a:t>
            </a:r>
            <a:r>
              <a:rPr dirty="0" smtClean="0"/>
              <a:t>.</a:t>
            </a:r>
            <a:endParaRPr dirty="0"/>
          </a:p>
          <a:p>
            <a:pPr>
              <a:defRPr sz="3200"/>
            </a:pPr>
            <a:r>
              <a:rPr dirty="0"/>
              <a:t>Highlights commitment to addressing </a:t>
            </a:r>
            <a:r>
              <a:rPr dirty="0" err="1"/>
              <a:t>labour</a:t>
            </a:r>
            <a:r>
              <a:rPr dirty="0"/>
              <a:t> market needs while ensuring safe migration for skilled professionals</a:t>
            </a:r>
            <a:r>
              <a:rPr dirty="0" smtClean="0"/>
              <a:t>.</a:t>
            </a:r>
            <a:endParaRPr lang="en-US" dirty="0" smtClean="0"/>
          </a:p>
          <a:p>
            <a:pPr>
              <a:buFont typeface="Wingdings" pitchFamily="2" charset="2"/>
              <a:buChar char="v"/>
              <a:defRPr sz="3200"/>
            </a:pPr>
            <a:r>
              <a:rPr lang="en-US" dirty="0" smtClean="0"/>
              <a:t>And we </a:t>
            </a:r>
            <a:r>
              <a:rPr lang="en-US" dirty="0" err="1" smtClean="0"/>
              <a:t>Italbangla</a:t>
            </a:r>
            <a:r>
              <a:rPr lang="en-US" dirty="0" smtClean="0"/>
              <a:t> are very much happy to participate in this process and share our expertise.</a:t>
            </a:r>
            <a:endParaRP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sz="4400"/>
            </a:pPr>
            <a:r>
              <a:rPr dirty="0"/>
              <a:t>Questions and Discussion</a:t>
            </a:r>
          </a:p>
        </p:txBody>
      </p:sp>
      <p:sp>
        <p:nvSpPr>
          <p:cNvPr id="3" name="Content Placeholder 2"/>
          <p:cNvSpPr>
            <a:spLocks noGrp="1"/>
          </p:cNvSpPr>
          <p:nvPr>
            <p:ph idx="1"/>
          </p:nvPr>
        </p:nvSpPr>
        <p:spPr/>
        <p:txBody>
          <a:bodyPr/>
          <a:lstStyle/>
          <a:p>
            <a:pPr>
              <a:defRPr sz="3600"/>
            </a:pPr>
            <a:r>
              <a:rPr dirty="0"/>
              <a:t>Open floor for questions and insights from </a:t>
            </a:r>
            <a:r>
              <a:rPr dirty="0" smtClean="0"/>
              <a:t>attendee</a:t>
            </a:r>
            <a:r>
              <a:rPr lang="en-US" dirty="0" smtClean="0"/>
              <a:t>.</a:t>
            </a:r>
          </a:p>
          <a:p>
            <a:pPr marL="0" indent="0">
              <a:buNone/>
              <a:defRPr sz="3600"/>
            </a:pPr>
            <a:endParaRPr lang="en-US" dirty="0"/>
          </a:p>
          <a:p>
            <a:pPr>
              <a:defRPr sz="3600"/>
            </a:pPr>
            <a:endParaRPr lang="en-US" dirty="0" smtClean="0"/>
          </a:p>
          <a:p>
            <a:pPr marL="0" indent="0" algn="ctr">
              <a:buNone/>
              <a:defRPr sz="3600"/>
            </a:pPr>
            <a:r>
              <a:rPr lang="en-US" dirty="0" smtClean="0"/>
              <a:t>THANK YOU</a:t>
            </a:r>
            <a:endParaRP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46848"/>
            <a:ext cx="8229600" cy="1143000"/>
          </a:xfrm>
        </p:spPr>
        <p:txBody>
          <a:bodyPr>
            <a:normAutofit fontScale="90000"/>
          </a:bodyPr>
          <a:lstStyle/>
          <a:p>
            <a:r>
              <a:rPr lang="en-US" dirty="0"/>
              <a:t>Europe’s Economic Indicators and Labor Market </a:t>
            </a:r>
            <a:r>
              <a:rPr lang="en-US" dirty="0" smtClean="0"/>
              <a:t>Dynamics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68310553"/>
              </p:ext>
            </p:extLst>
          </p:nvPr>
        </p:nvGraphicFramePr>
        <p:xfrm>
          <a:off x="534074" y="2584629"/>
          <a:ext cx="8209370" cy="2407920"/>
        </p:xfrm>
        <a:graphic>
          <a:graphicData uri="http://schemas.openxmlformats.org/drawingml/2006/table">
            <a:tbl>
              <a:tblPr/>
              <a:tblGrid>
                <a:gridCol w="2217218"/>
                <a:gridCol w="5992152"/>
              </a:tblGrid>
              <a:tr h="247650">
                <a:tc gridSpan="2">
                  <a:txBody>
                    <a:bodyPr/>
                    <a:lstStyle/>
                    <a:p>
                      <a:pPr algn="ctr" fontAlgn="t"/>
                      <a:r>
                        <a:rPr lang="en-US" b="1" dirty="0">
                          <a:effectLst/>
                        </a:rPr>
                        <a:t>Statistics</a:t>
                      </a:r>
                    </a:p>
                  </a:txBody>
                  <a:tcPr marR="95250" marT="76200" marB="76200">
                    <a:lnL>
                      <a:noFill/>
                    </a:lnL>
                    <a:lnR>
                      <a:noFill/>
                    </a:lnR>
                    <a:lnT>
                      <a:noFill/>
                    </a:lnT>
                    <a:lnB>
                      <a:noFill/>
                    </a:lnB>
                    <a:solidFill>
                      <a:srgbClr val="FFFFFF"/>
                    </a:solidFill>
                  </a:tcPr>
                </a:tc>
                <a:tc hMerge="1">
                  <a:txBody>
                    <a:bodyPr/>
                    <a:lstStyle/>
                    <a:p>
                      <a:endParaRPr lang="en-US"/>
                    </a:p>
                  </a:txBody>
                  <a:tcPr/>
                </a:tc>
              </a:tr>
              <a:tr h="247650">
                <a:tc>
                  <a:txBody>
                    <a:bodyPr/>
                    <a:lstStyle/>
                    <a:p>
                      <a:r>
                        <a:rPr lang="en-US" dirty="0">
                          <a:effectLst/>
                        </a:rPr>
                        <a:t>GDP</a:t>
                      </a:r>
                    </a:p>
                  </a:txBody>
                  <a:tcPr marR="95250" marT="76200" marB="76200" anchor="ctr">
                    <a:lnL>
                      <a:noFill/>
                    </a:lnL>
                    <a:lnR>
                      <a:noFill/>
                    </a:lnR>
                    <a:lnT>
                      <a:noFill/>
                    </a:lnT>
                    <a:lnB>
                      <a:noFill/>
                    </a:lnB>
                    <a:solidFill>
                      <a:srgbClr val="FFFFFF"/>
                    </a:solidFill>
                  </a:tcPr>
                </a:tc>
                <a:tc>
                  <a:txBody>
                    <a:bodyPr/>
                    <a:lstStyle/>
                    <a:p>
                      <a:r>
                        <a:rPr lang="en-US" dirty="0">
                          <a:effectLst/>
                        </a:rPr>
                        <a:t>$19.403 trillion (nominal; 2024) $28.044 trillion (PPP; 2024)</a:t>
                      </a:r>
                    </a:p>
                  </a:txBody>
                  <a:tcPr marL="95250" marR="95250" marT="76200" marB="76200" anchor="ctr">
                    <a:lnL>
                      <a:noFill/>
                    </a:lnL>
                    <a:lnR>
                      <a:noFill/>
                    </a:lnR>
                    <a:lnT>
                      <a:noFill/>
                    </a:lnT>
                    <a:lnB>
                      <a:noFill/>
                    </a:lnB>
                    <a:solidFill>
                      <a:srgbClr val="FFFFFF"/>
                    </a:solidFill>
                  </a:tcPr>
                </a:tc>
              </a:tr>
              <a:tr h="247650">
                <a:tc>
                  <a:txBody>
                    <a:bodyPr/>
                    <a:lstStyle/>
                    <a:p>
                      <a:r>
                        <a:rPr lang="en-US">
                          <a:effectLst/>
                        </a:rPr>
                        <a:t>GDP growth</a:t>
                      </a:r>
                    </a:p>
                  </a:txBody>
                  <a:tcPr marR="95250" marT="76200" marB="76200" anchor="ctr">
                    <a:lnL>
                      <a:noFill/>
                    </a:lnL>
                    <a:lnR>
                      <a:noFill/>
                    </a:lnR>
                    <a:lnT>
                      <a:noFill/>
                    </a:lnT>
                    <a:lnB>
                      <a:noFill/>
                    </a:lnB>
                    <a:solidFill>
                      <a:srgbClr val="FFFFFF"/>
                    </a:solidFill>
                  </a:tcPr>
                </a:tc>
                <a:tc>
                  <a:txBody>
                    <a:bodyPr/>
                    <a:lstStyle/>
                    <a:p>
                      <a:r>
                        <a:rPr lang="en-US" dirty="0">
                          <a:effectLst/>
                        </a:rPr>
                        <a:t>0.6% (2023) 1.1% ( 2024f ) 1.6% ( 2025f )</a:t>
                      </a:r>
                    </a:p>
                  </a:txBody>
                  <a:tcPr marL="95250" marR="95250" marT="76200" marB="76200" anchor="ctr">
                    <a:lnL>
                      <a:noFill/>
                    </a:lnL>
                    <a:lnR>
                      <a:noFill/>
                    </a:lnR>
                    <a:lnT>
                      <a:noFill/>
                    </a:lnT>
                    <a:lnB>
                      <a:noFill/>
                    </a:lnB>
                    <a:solidFill>
                      <a:srgbClr val="FFFFFF"/>
                    </a:solidFill>
                  </a:tcPr>
                </a:tc>
              </a:tr>
              <a:tr h="247650">
                <a:tc>
                  <a:txBody>
                    <a:bodyPr/>
                    <a:lstStyle/>
                    <a:p>
                      <a:r>
                        <a:rPr lang="en-US">
                          <a:effectLst/>
                        </a:rPr>
                        <a:t>GDP per capita</a:t>
                      </a:r>
                    </a:p>
                  </a:txBody>
                  <a:tcPr marR="95250" marT="76200" marB="76200" anchor="ctr">
                    <a:lnL>
                      <a:noFill/>
                    </a:lnL>
                    <a:lnR>
                      <a:noFill/>
                    </a:lnR>
                    <a:lnT>
                      <a:noFill/>
                    </a:lnT>
                    <a:lnB>
                      <a:noFill/>
                    </a:lnB>
                    <a:solidFill>
                      <a:srgbClr val="FFFFFF"/>
                    </a:solidFill>
                  </a:tcPr>
                </a:tc>
                <a:tc>
                  <a:txBody>
                    <a:bodyPr/>
                    <a:lstStyle/>
                    <a:p>
                      <a:r>
                        <a:rPr lang="en-US" dirty="0">
                          <a:effectLst/>
                        </a:rPr>
                        <a:t>$43,194 (nominal; 2024) $62,660 (PPP; 2024)</a:t>
                      </a:r>
                    </a:p>
                  </a:txBody>
                  <a:tcPr marL="95250" marR="95250" marT="76200" marB="76200" anchor="ctr">
                    <a:lnL>
                      <a:noFill/>
                    </a:lnL>
                    <a:lnR>
                      <a:noFill/>
                    </a:lnR>
                    <a:lnT>
                      <a:noFill/>
                    </a:lnT>
                    <a:lnB>
                      <a:noFill/>
                    </a:lnB>
                    <a:solidFill>
                      <a:srgbClr val="FFFFFF"/>
                    </a:solidFill>
                  </a:tcPr>
                </a:tc>
              </a:tr>
              <a:tr h="247650">
                <a:tc>
                  <a:txBody>
                    <a:bodyPr/>
                    <a:lstStyle/>
                    <a:p>
                      <a:r>
                        <a:rPr lang="en-US">
                          <a:effectLst/>
                        </a:rPr>
                        <a:t>GDP by sector</a:t>
                      </a:r>
                    </a:p>
                  </a:txBody>
                  <a:tcPr marR="95250" marT="76200" marB="76200" anchor="ctr">
                    <a:lnL>
                      <a:noFill/>
                    </a:lnL>
                    <a:lnR>
                      <a:noFill/>
                    </a:lnR>
                    <a:lnT>
                      <a:noFill/>
                    </a:lnT>
                    <a:lnB>
                      <a:noFill/>
                    </a:lnB>
                    <a:solidFill>
                      <a:srgbClr val="FFFFFF"/>
                    </a:solidFill>
                  </a:tcPr>
                </a:tc>
                <a:tc>
                  <a:txBody>
                    <a:bodyPr/>
                    <a:lstStyle/>
                    <a:p>
                      <a:r>
                        <a:rPr lang="fr-FR" dirty="0">
                          <a:effectLst/>
                        </a:rPr>
                        <a:t>Agriculture: 1.7% </a:t>
                      </a:r>
                      <a:r>
                        <a:rPr lang="fr-FR" dirty="0" err="1">
                          <a:effectLst/>
                        </a:rPr>
                        <a:t>Industry</a:t>
                      </a:r>
                      <a:r>
                        <a:rPr lang="fr-FR" dirty="0">
                          <a:effectLst/>
                        </a:rPr>
                        <a:t>: 23.7% Services: 65% (2023 est. )</a:t>
                      </a:r>
                    </a:p>
                  </a:txBody>
                  <a:tcPr marL="95250" marR="95250" marT="76200" marB="7620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733299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936" y="914480"/>
            <a:ext cx="8229600" cy="1143000"/>
          </a:xfrm>
        </p:spPr>
        <p:txBody>
          <a:bodyPr>
            <a:normAutofit fontScale="90000"/>
          </a:bodyPr>
          <a:lstStyle/>
          <a:p>
            <a:r>
              <a:rPr lang="en-US" dirty="0"/>
              <a:t>Europe’s Economic Indicators and Labor Market Dynamics</a:t>
            </a:r>
          </a:p>
        </p:txBody>
      </p:sp>
      <p:sp>
        <p:nvSpPr>
          <p:cNvPr id="4" name="Content Placeholder 2"/>
          <p:cNvSpPr txBox="1">
            <a:spLocks/>
          </p:cNvSpPr>
          <p:nvPr/>
        </p:nvSpPr>
        <p:spPr>
          <a:xfrm>
            <a:off x="457200" y="2087746"/>
            <a:ext cx="8257922" cy="433733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US" sz="1600" dirty="0" smtClean="0"/>
              <a:t>1. </a:t>
            </a:r>
            <a:r>
              <a:rPr lang="en-US" sz="1800" b="1" u="sng" dirty="0" smtClean="0"/>
              <a:t>EU GDP and Economy</a:t>
            </a:r>
            <a:r>
              <a:rPr lang="en-US" sz="1800" dirty="0" smtClean="0"/>
              <a:t>: The European Union's GDP has shown resilience, with real GDP growth stabilizing post-COVID. After a 5.6% contraction in 2020, growth rebounded with 6.0% in 2021, 3.4% in 2022, and a slight increase of 0.5% in 2023. Germany, the largest economy within the EU, has been experiencing labor shortages in key sectors, impacting its growth potential and causing ripple effects across the EU’s interconnected economies.</a:t>
            </a:r>
          </a:p>
          <a:p>
            <a:r>
              <a:rPr lang="en-US" sz="1800" dirty="0" smtClean="0"/>
              <a:t>2. </a:t>
            </a:r>
            <a:r>
              <a:rPr lang="en-US" sz="1800" b="1" u="sng" dirty="0" smtClean="0"/>
              <a:t>Population and Workforce</a:t>
            </a:r>
            <a:r>
              <a:rPr lang="en-US" sz="1800" dirty="0" smtClean="0"/>
              <a:t>: The EU population is aging rapidly, with predictions that over 25% of residents will be over retirement age by 2030. This demographic shift underscores the urgency to bolster workforce numbers through skilled migration and labor policies.</a:t>
            </a:r>
          </a:p>
          <a:p>
            <a:r>
              <a:rPr lang="en-US" sz="1800" dirty="0" smtClean="0"/>
              <a:t>3. </a:t>
            </a:r>
            <a:r>
              <a:rPr lang="en-US" sz="1800" b="1" u="sng" dirty="0" smtClean="0"/>
              <a:t>Labor and Skill Shortages</a:t>
            </a:r>
            <a:r>
              <a:rPr lang="en-US" sz="1800" dirty="0" smtClean="0"/>
              <a:t>: The EU faces acute shortages in several sectors, including Healthcare, Textile, Construction, Transport, Tourism, Agriculture, Manufacturing Industries and  ITC.  Germany, Italy, </a:t>
            </a:r>
            <a:r>
              <a:rPr lang="en-US" sz="1800" dirty="0" err="1" smtClean="0"/>
              <a:t>Neatherland</a:t>
            </a:r>
            <a:r>
              <a:rPr lang="en-US" sz="1800" dirty="0" smtClean="0"/>
              <a:t> for example, reports critical shortages in these fields, which contribute to a broader labor gap that hampers the region’s economic competitiveness.</a:t>
            </a:r>
          </a:p>
        </p:txBody>
      </p:sp>
    </p:spTree>
    <p:extLst>
      <p:ext uri="{BB962C8B-B14F-4D97-AF65-F5344CB8AC3E}">
        <p14:creationId xmlns:p14="http://schemas.microsoft.com/office/powerpoint/2010/main" val="1896426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8756"/>
            <a:ext cx="8229600" cy="1143000"/>
          </a:xfrm>
        </p:spPr>
        <p:txBody>
          <a:bodyPr>
            <a:normAutofit fontScale="90000"/>
          </a:bodyPr>
          <a:lstStyle/>
          <a:p>
            <a:r>
              <a:rPr lang="en-US" dirty="0"/>
              <a:t>Europe’s Economic Indicators and Labor Market Dynamics</a:t>
            </a:r>
          </a:p>
        </p:txBody>
      </p:sp>
      <p:sp>
        <p:nvSpPr>
          <p:cNvPr id="3" name="Content Placeholder 2"/>
          <p:cNvSpPr>
            <a:spLocks noGrp="1"/>
          </p:cNvSpPr>
          <p:nvPr>
            <p:ph idx="1"/>
          </p:nvPr>
        </p:nvSpPr>
        <p:spPr>
          <a:xfrm>
            <a:off x="457200" y="2275344"/>
            <a:ext cx="8229600" cy="4389120"/>
          </a:xfrm>
        </p:spPr>
        <p:txBody>
          <a:bodyPr>
            <a:noAutofit/>
          </a:bodyPr>
          <a:lstStyle/>
          <a:p>
            <a:r>
              <a:rPr lang="en-US" sz="1800" dirty="0"/>
              <a:t>4. </a:t>
            </a:r>
            <a:r>
              <a:rPr lang="en-US" sz="1800" b="1" u="sng" dirty="0"/>
              <a:t>Current Labor Market</a:t>
            </a:r>
            <a:r>
              <a:rPr lang="en-US" sz="1800" dirty="0" smtClean="0"/>
              <a:t>: The </a:t>
            </a:r>
            <a:r>
              <a:rPr lang="en-US" sz="1800" dirty="0"/>
              <a:t>EU’s job vacancy rate, while slightly declining in 2024, remains indicative of unmet demand for skilled workers. The labor market’s tightness also shows in high vacancy rates in essential sectors, illustrating a demand that European education and training systems struggle to meet effectively</a:t>
            </a:r>
            <a:r>
              <a:rPr lang="en-US" sz="1800" dirty="0" smtClean="0"/>
              <a:t>.</a:t>
            </a:r>
          </a:p>
          <a:p>
            <a:endParaRPr lang="en-US" sz="1800" dirty="0"/>
          </a:p>
          <a:p>
            <a:pPr marL="0" indent="0">
              <a:buNone/>
            </a:pPr>
            <a:endParaRPr lang="en-US" sz="1800" dirty="0"/>
          </a:p>
          <a:p>
            <a:r>
              <a:rPr lang="en-US" sz="1800" dirty="0"/>
              <a:t>5. </a:t>
            </a:r>
            <a:r>
              <a:rPr lang="en-US" sz="1800" b="1" u="sng" dirty="0"/>
              <a:t>Immigration and Labor Policies</a:t>
            </a:r>
            <a:r>
              <a:rPr lang="en-US" sz="1800" dirty="0" smtClean="0"/>
              <a:t>: Migrant </a:t>
            </a:r>
            <a:r>
              <a:rPr lang="en-US" sz="1800" dirty="0"/>
              <a:t>workers currently make up a significant portion of Europe’s workforce. The Talent Partnership programs aim to enhance these pathways, providing structured, safe migration opportunities to fill specific gaps in the labor market. This program also emphasizes skill matching and training to integrate migrant workers effectively into the EU’s economy.</a:t>
            </a:r>
          </a:p>
          <a:p>
            <a:endParaRPr lang="en-US" sz="1800" dirty="0"/>
          </a:p>
        </p:txBody>
      </p:sp>
    </p:spTree>
    <p:extLst>
      <p:ext uri="{BB962C8B-B14F-4D97-AF65-F5344CB8AC3E}">
        <p14:creationId xmlns:p14="http://schemas.microsoft.com/office/powerpoint/2010/main" val="1977906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sz="4400"/>
            </a:pPr>
            <a:r>
              <a:rPr dirty="0" smtClean="0"/>
              <a:t>Introduction</a:t>
            </a:r>
            <a:r>
              <a:rPr lang="en-US" dirty="0" smtClean="0"/>
              <a:t> of TP :</a:t>
            </a:r>
            <a:endParaRPr dirty="0"/>
          </a:p>
        </p:txBody>
      </p:sp>
      <p:sp>
        <p:nvSpPr>
          <p:cNvPr id="3" name="Content Placeholder 2"/>
          <p:cNvSpPr>
            <a:spLocks noGrp="1"/>
          </p:cNvSpPr>
          <p:nvPr>
            <p:ph idx="1"/>
          </p:nvPr>
        </p:nvSpPr>
        <p:spPr/>
        <p:txBody>
          <a:bodyPr/>
          <a:lstStyle/>
          <a:p>
            <a:pPr>
              <a:defRPr sz="3200"/>
            </a:pPr>
            <a:r>
              <a:rPr dirty="0"/>
              <a:t>On July 8, 2024, the European Commission launched a new </a:t>
            </a:r>
            <a:r>
              <a:rPr dirty="0" err="1"/>
              <a:t>programme</a:t>
            </a:r>
            <a:r>
              <a:rPr dirty="0"/>
              <a:t> under the Talent Partnership with Bangladesh.</a:t>
            </a:r>
          </a:p>
          <a:p>
            <a:pPr>
              <a:defRPr sz="3200"/>
            </a:pPr>
            <a:endParaRPr dirty="0"/>
          </a:p>
          <a:p>
            <a:pPr>
              <a:defRPr sz="3200"/>
            </a:pPr>
            <a:r>
              <a:rPr dirty="0"/>
              <a:t>Objective: Boost </a:t>
            </a:r>
            <a:r>
              <a:rPr dirty="0" err="1"/>
              <a:t>labour</a:t>
            </a:r>
            <a:r>
              <a:rPr dirty="0"/>
              <a:t> mobility and enhance cooperation on migration.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sz="4400"/>
            </a:pPr>
            <a:r>
              <a:t>Programme Overview</a:t>
            </a:r>
          </a:p>
        </p:txBody>
      </p:sp>
      <p:sp>
        <p:nvSpPr>
          <p:cNvPr id="3" name="Content Placeholder 2"/>
          <p:cNvSpPr>
            <a:spLocks noGrp="1"/>
          </p:cNvSpPr>
          <p:nvPr>
            <p:ph idx="1"/>
          </p:nvPr>
        </p:nvSpPr>
        <p:spPr/>
        <p:txBody>
          <a:bodyPr>
            <a:noAutofit/>
          </a:bodyPr>
          <a:lstStyle/>
          <a:p>
            <a:pPr>
              <a:defRPr sz="3200"/>
            </a:pPr>
            <a:r>
              <a:rPr sz="2400" dirty="0"/>
              <a:t>Name: Supporting a Talent Partnership with Bangladesh</a:t>
            </a:r>
          </a:p>
          <a:p>
            <a:pPr>
              <a:defRPr sz="3200"/>
            </a:pPr>
            <a:r>
              <a:rPr sz="2400" dirty="0"/>
              <a:t>Budget: EUR 3 million</a:t>
            </a:r>
          </a:p>
          <a:p>
            <a:pPr>
              <a:defRPr sz="3200"/>
            </a:pPr>
            <a:r>
              <a:rPr sz="2400" dirty="0"/>
              <a:t>Implementing Agency: International </a:t>
            </a:r>
            <a:r>
              <a:rPr sz="2400" dirty="0" err="1"/>
              <a:t>Labour</a:t>
            </a:r>
            <a:r>
              <a:rPr sz="2400" dirty="0"/>
              <a:t> </a:t>
            </a:r>
            <a:r>
              <a:rPr sz="2400" dirty="0" err="1"/>
              <a:t>Organisation</a:t>
            </a:r>
            <a:r>
              <a:rPr sz="2400" dirty="0"/>
              <a:t> (ILO)</a:t>
            </a:r>
          </a:p>
          <a:p>
            <a:pPr>
              <a:defRPr sz="3200"/>
            </a:pPr>
            <a:endParaRPr sz="2400" dirty="0"/>
          </a:p>
          <a:p>
            <a:pPr>
              <a:defRPr sz="3200"/>
            </a:pPr>
            <a:r>
              <a:rPr sz="2400" dirty="0"/>
              <a:t>Focus Areas:</a:t>
            </a:r>
          </a:p>
          <a:p>
            <a:pPr>
              <a:buFont typeface="Wingdings" pitchFamily="2" charset="2"/>
              <a:buChar char="Ø"/>
              <a:defRPr sz="3200"/>
            </a:pPr>
            <a:r>
              <a:rPr sz="2400" dirty="0" smtClean="0"/>
              <a:t> </a:t>
            </a:r>
            <a:r>
              <a:rPr sz="2400" dirty="0"/>
              <a:t>Skills development</a:t>
            </a:r>
          </a:p>
          <a:p>
            <a:pPr>
              <a:buFont typeface="Wingdings" pitchFamily="2" charset="2"/>
              <a:buChar char="Ø"/>
              <a:defRPr sz="3200"/>
            </a:pPr>
            <a:r>
              <a:rPr sz="2400" dirty="0" smtClean="0"/>
              <a:t> </a:t>
            </a:r>
            <a:r>
              <a:rPr sz="2400" dirty="0" err="1"/>
              <a:t>Labour</a:t>
            </a:r>
            <a:r>
              <a:rPr sz="2400" dirty="0"/>
              <a:t> market trends</a:t>
            </a:r>
          </a:p>
          <a:p>
            <a:pPr>
              <a:buFont typeface="Wingdings" pitchFamily="2" charset="2"/>
              <a:buChar char="Ø"/>
              <a:defRPr sz="3200"/>
            </a:pPr>
            <a:r>
              <a:rPr sz="2400" dirty="0" smtClean="0"/>
              <a:t> </a:t>
            </a:r>
            <a:r>
              <a:rPr sz="2400" dirty="0"/>
              <a:t>Regular and safe migration pathways to the EU</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sz="4400"/>
            </a:pPr>
            <a:r>
              <a:t>Objectives of the Programme</a:t>
            </a:r>
          </a:p>
        </p:txBody>
      </p:sp>
      <p:sp>
        <p:nvSpPr>
          <p:cNvPr id="3" name="Content Placeholder 2"/>
          <p:cNvSpPr>
            <a:spLocks noGrp="1"/>
          </p:cNvSpPr>
          <p:nvPr>
            <p:ph idx="1"/>
          </p:nvPr>
        </p:nvSpPr>
        <p:spPr/>
        <p:txBody>
          <a:bodyPr/>
          <a:lstStyle/>
          <a:p>
            <a:pPr>
              <a:defRPr sz="3200"/>
            </a:pPr>
            <a:r>
              <a:t>Facilitate legal labour migration from Bangladesh to the EU.</a:t>
            </a:r>
          </a:p>
          <a:p>
            <a:pPr>
              <a:defRPr sz="3200"/>
            </a:pPr>
            <a:r>
              <a:t>Combat irregular migration by providing safe, regular pathways.</a:t>
            </a:r>
          </a:p>
          <a:p>
            <a:pPr>
              <a:defRPr sz="3200"/>
            </a:pPr>
            <a:r>
              <a:t>Address training needs in sectors beneficial to both Bangladesh and the EU.</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sz="4400"/>
            </a:pPr>
            <a:r>
              <a:rPr dirty="0"/>
              <a:t>Key Components</a:t>
            </a:r>
          </a:p>
        </p:txBody>
      </p:sp>
      <p:sp>
        <p:nvSpPr>
          <p:cNvPr id="3" name="Content Placeholder 2"/>
          <p:cNvSpPr>
            <a:spLocks noGrp="1"/>
          </p:cNvSpPr>
          <p:nvPr>
            <p:ph idx="1"/>
          </p:nvPr>
        </p:nvSpPr>
        <p:spPr/>
        <p:txBody>
          <a:bodyPr>
            <a:normAutofit/>
          </a:bodyPr>
          <a:lstStyle/>
          <a:p>
            <a:pPr>
              <a:defRPr sz="3200"/>
            </a:pPr>
            <a:r>
              <a:rPr dirty="0"/>
              <a:t>Information Access: Enhanced access to </a:t>
            </a:r>
            <a:r>
              <a:rPr dirty="0" err="1"/>
              <a:t>labour</a:t>
            </a:r>
            <a:r>
              <a:rPr dirty="0"/>
              <a:t> market information.</a:t>
            </a:r>
          </a:p>
          <a:p>
            <a:pPr marL="0" indent="0">
              <a:buNone/>
              <a:defRPr sz="3200"/>
            </a:pPr>
            <a:endParaRPr dirty="0"/>
          </a:p>
          <a:p>
            <a:pPr>
              <a:defRPr sz="3200"/>
            </a:pPr>
            <a:r>
              <a:rPr sz="2400" dirty="0"/>
              <a:t>Training Support:</a:t>
            </a:r>
          </a:p>
          <a:p>
            <a:pPr>
              <a:defRPr sz="3200"/>
            </a:pPr>
            <a:r>
              <a:rPr sz="2400" dirty="0" smtClean="0"/>
              <a:t> </a:t>
            </a:r>
            <a:r>
              <a:rPr sz="2400" dirty="0"/>
              <a:t>Vocational and professional training.</a:t>
            </a:r>
          </a:p>
          <a:p>
            <a:pPr>
              <a:defRPr sz="3200"/>
            </a:pPr>
            <a:r>
              <a:rPr sz="2400" dirty="0" smtClean="0"/>
              <a:t> </a:t>
            </a:r>
            <a:r>
              <a:rPr sz="2400" dirty="0"/>
              <a:t>Language and soft skills training</a:t>
            </a:r>
            <a:r>
              <a:rPr sz="2400" dirty="0" smtClean="0"/>
              <a:t>.</a:t>
            </a:r>
            <a:endParaRPr sz="2400" dirty="0"/>
          </a:p>
          <a:p>
            <a:pPr>
              <a:defRPr sz="3200"/>
            </a:pPr>
            <a:r>
              <a:rPr sz="2400" dirty="0"/>
              <a:t>Skills Recognition: Facilitate the validation of skills.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263</TotalTime>
  <Words>1074</Words>
  <Application>Microsoft Office PowerPoint</Application>
  <PresentationFormat>On-screen Show (4:3)</PresentationFormat>
  <Paragraphs>118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EU – BANGLADESH Talent Partnership Program: Launched of a New path to Boost Labour Mobility</vt:lpstr>
      <vt:lpstr>Europe’s Labour Market Recovery and Ongoing Concerns</vt:lpstr>
      <vt:lpstr>Europe’s Economic Indicators and Labor Market Dynamics</vt:lpstr>
      <vt:lpstr>Europe’s Economic Indicators and Labor Market Dynamics</vt:lpstr>
      <vt:lpstr>Europe’s Economic Indicators and Labor Market Dynamics</vt:lpstr>
      <vt:lpstr>Introduction of TP :</vt:lpstr>
      <vt:lpstr>Programme Overview</vt:lpstr>
      <vt:lpstr>Objectives of the Programme</vt:lpstr>
      <vt:lpstr>Key Components</vt:lpstr>
      <vt:lpstr>Stakeholder Engagement</vt:lpstr>
      <vt:lpstr>Transforming “Brain Drain” to “Brain Gain”</vt:lpstr>
      <vt:lpstr>Background Context</vt:lpstr>
      <vt:lpstr>Comprehensive Policy Framework</vt:lpstr>
      <vt:lpstr>Implementation Timeline</vt:lpstr>
      <vt:lpstr>Supporting Pilot Projects</vt:lpstr>
      <vt:lpstr>Achievement of Italbangla Assocaition </vt:lpstr>
      <vt:lpstr>PowerPoint Presentation</vt:lpstr>
      <vt:lpstr>Introduction of Bangla Dream</vt:lpstr>
      <vt:lpstr>Introduction of Bangla Lux</vt:lpstr>
      <vt:lpstr>How Talent Partnerships Work</vt:lpstr>
      <vt:lpstr>Strategic Engagement</vt:lpstr>
      <vt:lpstr>Conclusion</vt:lpstr>
      <vt:lpstr>Questions and Discussion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Talent Partnership with Bangladesh: Launch of a New Programme to Boost Labour Mobility</dc:title>
  <dc:creator>Acc</dc:creator>
  <dc:description>generated using python-pptx</dc:description>
  <cp:lastModifiedBy>SHAH</cp:lastModifiedBy>
  <cp:revision>58</cp:revision>
  <dcterms:created xsi:type="dcterms:W3CDTF">2013-01-27T09:14:16Z</dcterms:created>
  <dcterms:modified xsi:type="dcterms:W3CDTF">2025-01-14T16:53:39Z</dcterms:modified>
</cp:coreProperties>
</file>